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7845" autoAdjust="0"/>
  </p:normalViewPr>
  <p:slideViewPr>
    <p:cSldViewPr snapToGrid="0">
      <p:cViewPr varScale="1">
        <p:scale>
          <a:sx n="75" d="100"/>
          <a:sy n="75" d="100"/>
        </p:scale>
        <p:origin x="67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CA552-C001-4FE9-854D-7D4EAE330F1D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429F7-EC26-4B42-A5FC-7025EFAE4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1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кафедре ведутся исследования в области биомедицины и </a:t>
            </a:r>
            <a:r>
              <a:rPr lang="ru-RU" baseline="0" dirty="0" err="1" smtClean="0"/>
              <a:t>биопсихиатрии</a:t>
            </a:r>
            <a:r>
              <a:rPr lang="ru-RU" baseline="0" dirty="0" smtClean="0"/>
              <a:t>, то есть моделирование на животных различных патологических состояний человека. </a:t>
            </a:r>
            <a:r>
              <a:rPr lang="ru-RU" dirty="0" smtClean="0"/>
              <a:t>Эксперименты по моделированию </a:t>
            </a:r>
            <a:r>
              <a:rPr lang="ru-RU" dirty="0" err="1" smtClean="0"/>
              <a:t>нейропатологии</a:t>
            </a:r>
            <a:r>
              <a:rPr lang="ru-RU" dirty="0" smtClean="0"/>
              <a:t> на грызунах помогают в исследовании патогенеза и терапии таких неврологических заболеваний как инсульт и болезнь Паркинсона.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Здесь представлены</a:t>
            </a:r>
            <a:r>
              <a:rPr lang="ru-RU" baseline="0" dirty="0" smtClean="0"/>
              <a:t> примеры из подобных исследований, включавших гистологическое изучение нервной ткани – оценку очага поражения мозга при ишемии и гибели </a:t>
            </a:r>
            <a:r>
              <a:rPr lang="ru-RU" baseline="0" dirty="0" err="1" smtClean="0"/>
              <a:t>дофминергических</a:t>
            </a:r>
            <a:r>
              <a:rPr lang="ru-RU" baseline="0" dirty="0" smtClean="0"/>
              <a:t> нейронов черной субстанции при моделировании болезни Паркинсона.  Подобные исследования предполагают работу с экспериментальными животными: проведение операций, выхаживание животных после  них, введение препаратов, комплексную каждодневную оценку поведения и забор </a:t>
            </a:r>
            <a:r>
              <a:rPr lang="ru-RU" baseline="0" dirty="0" err="1" smtClean="0"/>
              <a:t>биологогического</a:t>
            </a:r>
            <a:r>
              <a:rPr lang="ru-RU" baseline="0" dirty="0" smtClean="0"/>
              <a:t> материала для </a:t>
            </a:r>
            <a:r>
              <a:rPr lang="en-US" baseline="0" dirty="0" smtClean="0"/>
              <a:t>post mortem </a:t>
            </a:r>
            <a:r>
              <a:rPr lang="ru-RU" baseline="0" dirty="0" smtClean="0"/>
              <a:t>исследований, результаты которых вы видите здесь.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настоящее время на кафедре проводятся исследования болезни Паркинсона и эпилепсии, но начаты работы по моделированию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Функциональных нарушений высшей нервной деятельности (аффективных нарушений) – мании и тревожных расстройств.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29F7-EC26-4B42-A5FC-7025EFAE4F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8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Представлены</a:t>
            </a:r>
            <a:r>
              <a:rPr lang="ru-RU" baseline="0" dirty="0" smtClean="0"/>
              <a:t> последние работы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Условнорефлекторные</a:t>
            </a:r>
            <a:r>
              <a:rPr lang="ru-RU" baseline="0" dirty="0" smtClean="0"/>
              <a:t> парадигмы и их сравнение между собой.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До сих пор востребованы, изучение нейронных механизмов поведения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Есть необходимость в новых моделях для доклинических исследований и изучения психических функций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Сравнение положительного и отрицательного подкрепления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29F7-EC26-4B42-A5FC-7025EFAE4F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5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Представлены</a:t>
            </a:r>
            <a:r>
              <a:rPr lang="ru-RU" baseline="0" dirty="0" smtClean="0"/>
              <a:t> последние работы</a:t>
            </a:r>
          </a:p>
          <a:p>
            <a:endParaRPr lang="ru-RU" baseline="0" dirty="0" smtClean="0"/>
          </a:p>
          <a:p>
            <a:r>
              <a:rPr lang="ru-RU" baseline="0" dirty="0" smtClean="0"/>
              <a:t>Гистологические исследования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Изучение </a:t>
            </a:r>
            <a:r>
              <a:rPr lang="ru-RU" baseline="0" dirty="0" err="1" smtClean="0"/>
              <a:t>нейродегенерации</a:t>
            </a:r>
            <a:r>
              <a:rPr lang="ru-RU" baseline="0" dirty="0" smtClean="0"/>
              <a:t> – гибели нервных клеток при патологии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Изучение биохимических процессов на срезах головного мозга – </a:t>
            </a:r>
            <a:r>
              <a:rPr lang="ru-RU" baseline="0" dirty="0" err="1" smtClean="0"/>
              <a:t>гистохимия</a:t>
            </a:r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Необходимы для верификации моделей патологии и выявления процессов, приводящих к ее развитию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29F7-EC26-4B42-A5FC-7025EFAE4F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4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Список тем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29F7-EC26-4B42-A5FC-7025EFAE4F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9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0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4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5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2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3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2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6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4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5544-33DD-4C10-889D-D96A4E72143B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5DEA-EF90-4032-AC5C-F59593B5B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9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223433" y="863600"/>
            <a:ext cx="4123267" cy="3060700"/>
            <a:chOff x="1223433" y="863600"/>
            <a:chExt cx="4123267" cy="30607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2" b="44896"/>
            <a:stretch/>
          </p:blipFill>
          <p:spPr>
            <a:xfrm>
              <a:off x="1223433" y="863600"/>
              <a:ext cx="4123267" cy="30607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lum contrast="1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9" t="34259" r="52095" b="33148"/>
            <a:stretch/>
          </p:blipFill>
          <p:spPr>
            <a:xfrm rot="16200000" flipH="1" flipV="1">
              <a:off x="3709968" y="649268"/>
              <a:ext cx="1422400" cy="18510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57470" y="929054"/>
              <a:ext cx="152400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Зона некроза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081470" y="1113720"/>
              <a:ext cx="595770" cy="184666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272320" y="841619"/>
            <a:ext cx="3710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Моделирование патологии ЦНС</a:t>
            </a:r>
          </a:p>
          <a:p>
            <a:r>
              <a:rPr lang="ru-RU" dirty="0" smtClean="0"/>
              <a:t>Эксперименты по моделированию </a:t>
            </a:r>
            <a:r>
              <a:rPr lang="ru-RU" dirty="0" err="1" smtClean="0"/>
              <a:t>нейропатологии</a:t>
            </a:r>
            <a:r>
              <a:rPr lang="ru-RU" dirty="0" smtClean="0"/>
              <a:t> на грызунах помогают в исследовании патогенеза и терапии таких неврологических заболеваний как инсульт и болезнь Паркинсона.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6149" y="3921855"/>
            <a:ext cx="4144893" cy="19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11167" y="3931746"/>
            <a:ext cx="782594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Норма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8772" y="3927627"/>
            <a:ext cx="1421029" cy="3148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Паркинсонизм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0067" y="813725"/>
            <a:ext cx="885555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Инсульт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2527" y="3357075"/>
            <a:ext cx="3710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Патофизиологические исследования на кафедре ВНД:</a:t>
            </a:r>
          </a:p>
          <a:p>
            <a:pPr>
              <a:buFontTx/>
              <a:buChar char="-"/>
            </a:pPr>
            <a:r>
              <a:rPr lang="ru-RU" dirty="0" smtClean="0"/>
              <a:t>Болезнь Паркинсона</a:t>
            </a:r>
          </a:p>
          <a:p>
            <a:pPr>
              <a:buFontTx/>
              <a:buChar char="-"/>
            </a:pPr>
            <a:r>
              <a:rPr lang="ru-RU" dirty="0" smtClean="0"/>
              <a:t>Эпилепсия</a:t>
            </a:r>
          </a:p>
          <a:p>
            <a:pPr>
              <a:buFontTx/>
              <a:buChar char="-"/>
            </a:pPr>
            <a:r>
              <a:rPr lang="ru-RU" dirty="0" smtClean="0"/>
              <a:t>Ишемия головного мозга</a:t>
            </a:r>
          </a:p>
          <a:p>
            <a:pPr>
              <a:buFontTx/>
              <a:buChar char="-"/>
            </a:pPr>
            <a:r>
              <a:rPr lang="ru-RU" dirty="0" smtClean="0"/>
              <a:t>Тревожные расстройства</a:t>
            </a:r>
          </a:p>
          <a:p>
            <a:pPr>
              <a:buFontTx/>
              <a:buChar char="-"/>
            </a:pPr>
            <a:r>
              <a:rPr lang="ru-RU" dirty="0" err="1" smtClean="0"/>
              <a:t>Мании-подобное</a:t>
            </a:r>
            <a:r>
              <a:rPr lang="ru-RU" dirty="0" smtClean="0"/>
              <a:t> состояние</a:t>
            </a: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827926" y="0"/>
            <a:ext cx="10515600" cy="729465"/>
          </a:xfrm>
        </p:spPr>
        <p:txBody>
          <a:bodyPr/>
          <a:lstStyle/>
          <a:p>
            <a:pPr algn="ctr"/>
            <a:r>
              <a:rPr lang="ru-RU" dirty="0" smtClean="0"/>
              <a:t>Моделирование патологии ЦНС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9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377" y="1"/>
            <a:ext cx="10515600" cy="791110"/>
          </a:xfrm>
        </p:spPr>
        <p:txBody>
          <a:bodyPr/>
          <a:lstStyle/>
          <a:p>
            <a:pPr algn="ctr"/>
            <a:r>
              <a:rPr lang="ru-RU" dirty="0" smtClean="0"/>
              <a:t>Работа с поведенческими моделями</a:t>
            </a:r>
            <a:endParaRPr lang="ru-RU" dirty="0"/>
          </a:p>
        </p:txBody>
      </p:sp>
      <p:pic>
        <p:nvPicPr>
          <p:cNvPr id="5" name="Рисунок 4" descr="C:\Users\Fox101\Desktop\публикация neuroscience methods\Method pictur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2" y="1830326"/>
            <a:ext cx="6461516" cy="344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1681" y="1362269"/>
            <a:ext cx="5467964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376" y="1"/>
            <a:ext cx="11233935" cy="791110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гистологическими окрасками мозга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87893" y="2953334"/>
            <a:ext cx="6550899" cy="3783029"/>
            <a:chOff x="2013455" y="2922686"/>
            <a:chExt cx="6550899" cy="378302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980" y="2922686"/>
              <a:ext cx="1406614" cy="3472116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2013455" y="3170018"/>
              <a:ext cx="6313346" cy="3535697"/>
              <a:chOff x="1670555" y="3160493"/>
              <a:chExt cx="6313346" cy="3535697"/>
            </a:xfrm>
          </p:grpSpPr>
          <p:grpSp>
            <p:nvGrpSpPr>
              <p:cNvPr id="10" name="Группа 36"/>
              <p:cNvGrpSpPr/>
              <p:nvPr/>
            </p:nvGrpSpPr>
            <p:grpSpPr>
              <a:xfrm>
                <a:off x="1670555" y="3160493"/>
                <a:ext cx="6313346" cy="3535697"/>
                <a:chOff x="1670555" y="3160493"/>
                <a:chExt cx="6313346" cy="3535697"/>
              </a:xfrm>
            </p:grpSpPr>
            <p:grpSp>
              <p:nvGrpSpPr>
                <p:cNvPr id="26" name="Группа 7"/>
                <p:cNvGrpSpPr/>
                <p:nvPr/>
              </p:nvGrpSpPr>
              <p:grpSpPr>
                <a:xfrm>
                  <a:off x="5171901" y="3160493"/>
                  <a:ext cx="2812000" cy="3535697"/>
                  <a:chOff x="5171901" y="3160493"/>
                  <a:chExt cx="2812000" cy="3535697"/>
                </a:xfrm>
              </p:grpSpPr>
              <p:grpSp>
                <p:nvGrpSpPr>
                  <p:cNvPr id="33" name="Группа 13"/>
                  <p:cNvGrpSpPr/>
                  <p:nvPr/>
                </p:nvGrpSpPr>
                <p:grpSpPr>
                  <a:xfrm>
                    <a:off x="5171901" y="3160493"/>
                    <a:ext cx="2812000" cy="3535697"/>
                    <a:chOff x="5171901" y="3160493"/>
                    <a:chExt cx="2812000" cy="3535697"/>
                  </a:xfrm>
                </p:grpSpPr>
                <p:sp>
                  <p:nvSpPr>
                    <p:cNvPr id="39" name="Полилиния 38"/>
                    <p:cNvSpPr/>
                    <p:nvPr/>
                  </p:nvSpPr>
                  <p:spPr>
                    <a:xfrm>
                      <a:off x="5281731" y="5800921"/>
                      <a:ext cx="276727" cy="242023"/>
                    </a:xfrm>
                    <a:custGeom>
                      <a:avLst/>
                      <a:gdLst>
                        <a:gd name="connsiteX0" fmla="*/ 132348 w 276727"/>
                        <a:gd name="connsiteY0" fmla="*/ 193761 h 242023"/>
                        <a:gd name="connsiteX1" fmla="*/ 132348 w 276727"/>
                        <a:gd name="connsiteY1" fmla="*/ 193761 h 242023"/>
                        <a:gd name="connsiteX2" fmla="*/ 240632 w 276727"/>
                        <a:gd name="connsiteY2" fmla="*/ 157667 h 242023"/>
                        <a:gd name="connsiteX3" fmla="*/ 252664 w 276727"/>
                        <a:gd name="connsiteY3" fmla="*/ 121572 h 242023"/>
                        <a:gd name="connsiteX4" fmla="*/ 276727 w 276727"/>
                        <a:gd name="connsiteY4" fmla="*/ 85477 h 242023"/>
                        <a:gd name="connsiteX5" fmla="*/ 264695 w 276727"/>
                        <a:gd name="connsiteY5" fmla="*/ 1256 h 242023"/>
                        <a:gd name="connsiteX6" fmla="*/ 168442 w 276727"/>
                        <a:gd name="connsiteY6" fmla="*/ 25319 h 242023"/>
                        <a:gd name="connsiteX7" fmla="*/ 132348 w 276727"/>
                        <a:gd name="connsiteY7" fmla="*/ 49382 h 242023"/>
                        <a:gd name="connsiteX8" fmla="*/ 108285 w 276727"/>
                        <a:gd name="connsiteY8" fmla="*/ 73446 h 242023"/>
                        <a:gd name="connsiteX9" fmla="*/ 72190 w 276727"/>
                        <a:gd name="connsiteY9" fmla="*/ 85477 h 242023"/>
                        <a:gd name="connsiteX10" fmla="*/ 0 w 276727"/>
                        <a:gd name="connsiteY10" fmla="*/ 181730 h 242023"/>
                        <a:gd name="connsiteX11" fmla="*/ 60158 w 276727"/>
                        <a:gd name="connsiteY11" fmla="*/ 229856 h 242023"/>
                        <a:gd name="connsiteX12" fmla="*/ 72190 w 276727"/>
                        <a:gd name="connsiteY12" fmla="*/ 229856 h 242023"/>
                        <a:gd name="connsiteX13" fmla="*/ 132348 w 276727"/>
                        <a:gd name="connsiteY13" fmla="*/ 193761 h 242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76727" h="242023">
                          <a:moveTo>
                            <a:pt x="132348" y="193761"/>
                          </a:moveTo>
                          <a:lnTo>
                            <a:pt x="132348" y="193761"/>
                          </a:lnTo>
                          <a:cubicBezTo>
                            <a:pt x="168443" y="181730"/>
                            <a:pt x="208007" y="177242"/>
                            <a:pt x="240632" y="157667"/>
                          </a:cubicBezTo>
                          <a:cubicBezTo>
                            <a:pt x="251507" y="151142"/>
                            <a:pt x="246992" y="132916"/>
                            <a:pt x="252664" y="121572"/>
                          </a:cubicBezTo>
                          <a:cubicBezTo>
                            <a:pt x="259131" y="108638"/>
                            <a:pt x="268706" y="97509"/>
                            <a:pt x="276727" y="85477"/>
                          </a:cubicBezTo>
                          <a:cubicBezTo>
                            <a:pt x="272716" y="57403"/>
                            <a:pt x="284748" y="21308"/>
                            <a:pt x="264695" y="1256"/>
                          </a:cubicBezTo>
                          <a:cubicBezTo>
                            <a:pt x="257437" y="-6002"/>
                            <a:pt x="183418" y="20327"/>
                            <a:pt x="168442" y="25319"/>
                          </a:cubicBezTo>
                          <a:cubicBezTo>
                            <a:pt x="156411" y="33340"/>
                            <a:pt x="143639" y="40349"/>
                            <a:pt x="132348" y="49382"/>
                          </a:cubicBezTo>
                          <a:cubicBezTo>
                            <a:pt x="123490" y="56468"/>
                            <a:pt x="118012" y="67610"/>
                            <a:pt x="108285" y="73446"/>
                          </a:cubicBezTo>
                          <a:cubicBezTo>
                            <a:pt x="97410" y="79971"/>
                            <a:pt x="84222" y="81467"/>
                            <a:pt x="72190" y="85477"/>
                          </a:cubicBezTo>
                          <a:cubicBezTo>
                            <a:pt x="17772" y="167106"/>
                            <a:pt x="44514" y="137218"/>
                            <a:pt x="0" y="181730"/>
                          </a:cubicBezTo>
                          <a:cubicBezTo>
                            <a:pt x="16083" y="262144"/>
                            <a:pt x="-8461" y="243580"/>
                            <a:pt x="60158" y="229856"/>
                          </a:cubicBezTo>
                          <a:cubicBezTo>
                            <a:pt x="64091" y="229069"/>
                            <a:pt x="68179" y="229856"/>
                            <a:pt x="72190" y="229856"/>
                          </a:cubicBezTo>
                          <a:lnTo>
                            <a:pt x="132348" y="193761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0" name="Полилиния 39"/>
                    <p:cNvSpPr/>
                    <p:nvPr/>
                  </p:nvSpPr>
                  <p:spPr>
                    <a:xfrm>
                      <a:off x="5171901" y="5679349"/>
                      <a:ext cx="121862" cy="180474"/>
                    </a:xfrm>
                    <a:custGeom>
                      <a:avLst/>
                      <a:gdLst>
                        <a:gd name="connsiteX0" fmla="*/ 0 w 121862"/>
                        <a:gd name="connsiteY0" fmla="*/ 180474 h 180474"/>
                        <a:gd name="connsiteX1" fmla="*/ 0 w 121862"/>
                        <a:gd name="connsiteY1" fmla="*/ 180474 h 180474"/>
                        <a:gd name="connsiteX2" fmla="*/ 84221 w 121862"/>
                        <a:gd name="connsiteY2" fmla="*/ 108284 h 180474"/>
                        <a:gd name="connsiteX3" fmla="*/ 120316 w 121862"/>
                        <a:gd name="connsiteY3" fmla="*/ 96253 h 180474"/>
                        <a:gd name="connsiteX4" fmla="*/ 48127 w 121862"/>
                        <a:gd name="connsiteY4" fmla="*/ 0 h 180474"/>
                        <a:gd name="connsiteX5" fmla="*/ 12032 w 121862"/>
                        <a:gd name="connsiteY5" fmla="*/ 12032 h 180474"/>
                        <a:gd name="connsiteX6" fmla="*/ 0 w 121862"/>
                        <a:gd name="connsiteY6" fmla="*/ 180474 h 1804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1862" h="180474">
                          <a:moveTo>
                            <a:pt x="0" y="180474"/>
                          </a:moveTo>
                          <a:lnTo>
                            <a:pt x="0" y="180474"/>
                          </a:lnTo>
                          <a:cubicBezTo>
                            <a:pt x="28074" y="156411"/>
                            <a:pt x="53930" y="129488"/>
                            <a:pt x="84221" y="108284"/>
                          </a:cubicBezTo>
                          <a:cubicBezTo>
                            <a:pt x="94611" y="101011"/>
                            <a:pt x="118522" y="108808"/>
                            <a:pt x="120316" y="96253"/>
                          </a:cubicBezTo>
                          <a:cubicBezTo>
                            <a:pt x="130228" y="26871"/>
                            <a:pt x="90906" y="21390"/>
                            <a:pt x="48127" y="0"/>
                          </a:cubicBezTo>
                          <a:cubicBezTo>
                            <a:pt x="36095" y="4011"/>
                            <a:pt x="19067" y="1480"/>
                            <a:pt x="12032" y="12032"/>
                          </a:cubicBezTo>
                          <a:cubicBezTo>
                            <a:pt x="-4719" y="37159"/>
                            <a:pt x="2005" y="152400"/>
                            <a:pt x="0" y="180474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Овал 40"/>
                    <p:cNvSpPr/>
                    <p:nvPr/>
                  </p:nvSpPr>
                  <p:spPr>
                    <a:xfrm>
                      <a:off x="5742398" y="5769586"/>
                      <a:ext cx="189039" cy="17697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1921C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Овал 41"/>
                    <p:cNvSpPr/>
                    <p:nvPr/>
                  </p:nvSpPr>
                  <p:spPr>
                    <a:xfrm>
                      <a:off x="5692993" y="5074261"/>
                      <a:ext cx="189039" cy="17697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C31BAB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Овал 42"/>
                    <p:cNvSpPr/>
                    <p:nvPr/>
                  </p:nvSpPr>
                  <p:spPr>
                    <a:xfrm>
                      <a:off x="5847214" y="3160493"/>
                      <a:ext cx="189039" cy="17697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4" name="Овал 43"/>
                    <p:cNvSpPr/>
                    <p:nvPr/>
                  </p:nvSpPr>
                  <p:spPr>
                    <a:xfrm>
                      <a:off x="5931436" y="4094726"/>
                      <a:ext cx="189039" cy="17697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Овал 24"/>
                    <p:cNvSpPr/>
                    <p:nvPr/>
                  </p:nvSpPr>
                  <p:spPr>
                    <a:xfrm>
                      <a:off x="5784874" y="3803911"/>
                      <a:ext cx="189039" cy="17697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" name="Овал 28"/>
                    <p:cNvSpPr/>
                    <p:nvPr/>
                  </p:nvSpPr>
                  <p:spPr>
                    <a:xfrm>
                      <a:off x="5824787" y="4741274"/>
                      <a:ext cx="189039" cy="17697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5374789" y="6413475"/>
                      <a:ext cx="73495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837281" y="6419191"/>
                      <a:ext cx="11466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Rotenone-7d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" name="Полилиния 31"/>
                  <p:cNvSpPr/>
                  <p:nvPr/>
                </p:nvSpPr>
                <p:spPr>
                  <a:xfrm>
                    <a:off x="5242276" y="5783115"/>
                    <a:ext cx="267665" cy="220980"/>
                  </a:xfrm>
                  <a:custGeom>
                    <a:avLst/>
                    <a:gdLst>
                      <a:gd name="connsiteX0" fmla="*/ 0 w 267665"/>
                      <a:gd name="connsiteY0" fmla="*/ 220980 h 220980"/>
                      <a:gd name="connsiteX1" fmla="*/ 0 w 267665"/>
                      <a:gd name="connsiteY1" fmla="*/ 220980 h 220980"/>
                      <a:gd name="connsiteX2" fmla="*/ 38100 w 267665"/>
                      <a:gd name="connsiteY2" fmla="*/ 167640 h 220980"/>
                      <a:gd name="connsiteX3" fmla="*/ 60960 w 267665"/>
                      <a:gd name="connsiteY3" fmla="*/ 144780 h 220980"/>
                      <a:gd name="connsiteX4" fmla="*/ 68580 w 267665"/>
                      <a:gd name="connsiteY4" fmla="*/ 121920 h 220980"/>
                      <a:gd name="connsiteX5" fmla="*/ 114300 w 267665"/>
                      <a:gd name="connsiteY5" fmla="*/ 76200 h 220980"/>
                      <a:gd name="connsiteX6" fmla="*/ 129540 w 267665"/>
                      <a:gd name="connsiteY6" fmla="*/ 53340 h 220980"/>
                      <a:gd name="connsiteX7" fmla="*/ 175260 w 267665"/>
                      <a:gd name="connsiteY7" fmla="*/ 38100 h 220980"/>
                      <a:gd name="connsiteX8" fmla="*/ 220980 w 267665"/>
                      <a:gd name="connsiteY8" fmla="*/ 15240 h 220980"/>
                      <a:gd name="connsiteX9" fmla="*/ 243840 w 267665"/>
                      <a:gd name="connsiteY9" fmla="*/ 0 h 220980"/>
                      <a:gd name="connsiteX10" fmla="*/ 266700 w 267665"/>
                      <a:gd name="connsiteY10" fmla="*/ 7620 h 220980"/>
                      <a:gd name="connsiteX11" fmla="*/ 220980 w 267665"/>
                      <a:gd name="connsiteY11" fmla="*/ 22860 h 220980"/>
                      <a:gd name="connsiteX12" fmla="*/ 182880 w 267665"/>
                      <a:gd name="connsiteY12" fmla="*/ 60960 h 220980"/>
                      <a:gd name="connsiteX13" fmla="*/ 144780 w 267665"/>
                      <a:gd name="connsiteY13" fmla="*/ 91440 h 220980"/>
                      <a:gd name="connsiteX14" fmla="*/ 121920 w 267665"/>
                      <a:gd name="connsiteY14" fmla="*/ 114300 h 220980"/>
                      <a:gd name="connsiteX15" fmla="*/ 91440 w 267665"/>
                      <a:gd name="connsiteY15" fmla="*/ 160020 h 220980"/>
                      <a:gd name="connsiteX16" fmla="*/ 68580 w 267665"/>
                      <a:gd name="connsiteY16" fmla="*/ 175260 h 220980"/>
                      <a:gd name="connsiteX17" fmla="*/ 53340 w 267665"/>
                      <a:gd name="connsiteY17" fmla="*/ 198120 h 220980"/>
                      <a:gd name="connsiteX18" fmla="*/ 0 w 267665"/>
                      <a:gd name="connsiteY18" fmla="*/ 220980 h 22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67665" h="220980">
                        <a:moveTo>
                          <a:pt x="0" y="220980"/>
                        </a:moveTo>
                        <a:lnTo>
                          <a:pt x="0" y="220980"/>
                        </a:lnTo>
                        <a:cubicBezTo>
                          <a:pt x="12700" y="203200"/>
                          <a:pt x="24450" y="184702"/>
                          <a:pt x="38100" y="167640"/>
                        </a:cubicBezTo>
                        <a:cubicBezTo>
                          <a:pt x="44832" y="159225"/>
                          <a:pt x="54982" y="153746"/>
                          <a:pt x="60960" y="144780"/>
                        </a:cubicBezTo>
                        <a:cubicBezTo>
                          <a:pt x="65415" y="138097"/>
                          <a:pt x="63649" y="128260"/>
                          <a:pt x="68580" y="121920"/>
                        </a:cubicBezTo>
                        <a:cubicBezTo>
                          <a:pt x="81812" y="104907"/>
                          <a:pt x="102345" y="94133"/>
                          <a:pt x="114300" y="76200"/>
                        </a:cubicBezTo>
                        <a:cubicBezTo>
                          <a:pt x="119380" y="68580"/>
                          <a:pt x="121774" y="58194"/>
                          <a:pt x="129540" y="53340"/>
                        </a:cubicBezTo>
                        <a:cubicBezTo>
                          <a:pt x="143163" y="44826"/>
                          <a:pt x="161894" y="47011"/>
                          <a:pt x="175260" y="38100"/>
                        </a:cubicBezTo>
                        <a:cubicBezTo>
                          <a:pt x="240774" y="-5576"/>
                          <a:pt x="157884" y="46788"/>
                          <a:pt x="220980" y="15240"/>
                        </a:cubicBezTo>
                        <a:cubicBezTo>
                          <a:pt x="229171" y="11144"/>
                          <a:pt x="236220" y="5080"/>
                          <a:pt x="243840" y="0"/>
                        </a:cubicBezTo>
                        <a:cubicBezTo>
                          <a:pt x="251460" y="2540"/>
                          <a:pt x="272380" y="1940"/>
                          <a:pt x="266700" y="7620"/>
                        </a:cubicBezTo>
                        <a:cubicBezTo>
                          <a:pt x="255341" y="18979"/>
                          <a:pt x="220980" y="22860"/>
                          <a:pt x="220980" y="22860"/>
                        </a:cubicBezTo>
                        <a:cubicBezTo>
                          <a:pt x="180340" y="83820"/>
                          <a:pt x="233680" y="10160"/>
                          <a:pt x="182880" y="60960"/>
                        </a:cubicBezTo>
                        <a:cubicBezTo>
                          <a:pt x="148413" y="95427"/>
                          <a:pt x="189284" y="76605"/>
                          <a:pt x="144780" y="91440"/>
                        </a:cubicBezTo>
                        <a:cubicBezTo>
                          <a:pt x="137160" y="99060"/>
                          <a:pt x="128536" y="105794"/>
                          <a:pt x="121920" y="114300"/>
                        </a:cubicBezTo>
                        <a:cubicBezTo>
                          <a:pt x="110675" y="128758"/>
                          <a:pt x="106680" y="149860"/>
                          <a:pt x="91440" y="160020"/>
                        </a:cubicBezTo>
                        <a:lnTo>
                          <a:pt x="68580" y="175260"/>
                        </a:lnTo>
                        <a:cubicBezTo>
                          <a:pt x="63500" y="182880"/>
                          <a:pt x="59816" y="191644"/>
                          <a:pt x="53340" y="198120"/>
                        </a:cubicBezTo>
                        <a:cubicBezTo>
                          <a:pt x="46864" y="204596"/>
                          <a:pt x="8890" y="217170"/>
                          <a:pt x="0" y="220980"/>
                        </a:cubicBezTo>
                        <a:close/>
                      </a:path>
                    </a:pathLst>
                  </a:custGeom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aphicFrame>
              <p:nvGraphicFramePr>
                <p:cNvPr id="27" name="Объект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76051092"/>
                    </p:ext>
                  </p:extLst>
                </p:nvPr>
              </p:nvGraphicFramePr>
              <p:xfrm>
                <a:off x="1670555" y="3370244"/>
                <a:ext cx="3438525" cy="3317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" name="Prism 7" r:id="rId5" imgW="3439296" imgH="3317739" progId="Prism7.Document">
                        <p:embed/>
                      </p:oleObj>
                    </mc:Choice>
                    <mc:Fallback>
                      <p:oleObj name="Prism 7" r:id="rId5" imgW="3439296" imgH="3317739" progId="Prism7.Document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0555" y="3370244"/>
                              <a:ext cx="3438525" cy="33178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" name="TextBox 16"/>
              <p:cNvSpPr txBox="1"/>
              <p:nvPr/>
            </p:nvSpPr>
            <p:spPr>
              <a:xfrm>
                <a:off x="5910783" y="4816702"/>
                <a:ext cx="378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V1</a:t>
                </a:r>
                <a:endParaRPr lang="ru-RU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45674" y="5174697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DHip</a:t>
                </a:r>
                <a:endParaRPr lang="ru-RU" sz="1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91930" y="5873204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V</a:t>
                </a:r>
                <a:r>
                  <a:rPr lang="en-US" sz="1400" dirty="0" err="1" smtClean="0"/>
                  <a:t>Hip</a:t>
                </a:r>
                <a:endParaRPr lang="ru-RU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22862" y="5976822"/>
                <a:ext cx="538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SNpr</a:t>
                </a:r>
                <a:endParaRPr lang="ru-RU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72890" y="5542429"/>
                <a:ext cx="551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SNpc</a:t>
                </a:r>
                <a:endParaRPr lang="ru-RU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043343" y="5433807"/>
                <a:ext cx="397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NR</a:t>
                </a:r>
                <a:endParaRPr lang="ru-RU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645194" y="3568451"/>
                <a:ext cx="468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CPu</a:t>
                </a:r>
                <a:endParaRPr lang="ru-RU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13080" y="3253030"/>
                <a:ext cx="3577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S1</a:t>
                </a:r>
                <a:endParaRPr lang="ru-RU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943088" y="3852046"/>
                <a:ext cx="381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Pir</a:t>
                </a:r>
                <a:endParaRPr lang="ru-RU" sz="1400" dirty="0"/>
              </a:p>
            </p:txBody>
          </p:sp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628" y="2922686"/>
              <a:ext cx="1621726" cy="3471864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3862543" y="2513971"/>
            <a:ext cx="734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72160" y="2428924"/>
            <a:ext cx="113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Rotenone-7d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7842" y="764679"/>
            <a:ext cx="2230945" cy="167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8661" y="773294"/>
            <a:ext cx="2196496" cy="164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90030" y="2967911"/>
            <a:ext cx="5071342" cy="314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тем для выполнения дипломной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Изучение роли миндалины в формировании и генерализации реакции </a:t>
            </a:r>
            <a:r>
              <a:rPr lang="ru-RU" dirty="0" smtClean="0"/>
              <a:t>страха</a:t>
            </a:r>
          </a:p>
          <a:p>
            <a:r>
              <a:rPr lang="ru-RU" dirty="0"/>
              <a:t>Исследования механизмов патологии </a:t>
            </a:r>
            <a:r>
              <a:rPr lang="ru-RU" dirty="0" smtClean="0"/>
              <a:t>ЦНС </a:t>
            </a:r>
            <a:r>
              <a:rPr lang="ru-RU" dirty="0"/>
              <a:t>на животных </a:t>
            </a:r>
            <a:r>
              <a:rPr lang="ru-RU" dirty="0" smtClean="0"/>
              <a:t>моделях</a:t>
            </a:r>
          </a:p>
          <a:p>
            <a:pPr lvl="1"/>
            <a:r>
              <a:rPr lang="ru-RU" dirty="0" smtClean="0"/>
              <a:t>Паркинсонизм</a:t>
            </a:r>
          </a:p>
          <a:p>
            <a:pPr lvl="1"/>
            <a:r>
              <a:rPr lang="ru-RU" dirty="0" smtClean="0"/>
              <a:t>Ишемия</a:t>
            </a:r>
          </a:p>
          <a:p>
            <a:pPr lvl="1"/>
            <a:r>
              <a:rPr lang="ru-RU" dirty="0" smtClean="0"/>
              <a:t>Мания</a:t>
            </a:r>
            <a:endParaRPr lang="ru-RU" dirty="0"/>
          </a:p>
          <a:p>
            <a:r>
              <a:rPr lang="ru-RU" dirty="0"/>
              <a:t>Исследование сигнального и эмоционального значения условного стимула в </a:t>
            </a:r>
            <a:r>
              <a:rPr lang="ru-RU" dirty="0" err="1"/>
              <a:t>оперантном</a:t>
            </a:r>
            <a:r>
              <a:rPr lang="ru-RU" dirty="0"/>
              <a:t>/целенаправленном поведении животных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33023" y="5919137"/>
            <a:ext cx="4200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Контакты: Бережной Даниил Сергеевич, </a:t>
            </a:r>
            <a:endParaRPr lang="en-US" dirty="0" smtClean="0"/>
          </a:p>
          <a:p>
            <a:r>
              <a:rPr lang="ru-RU" dirty="0" smtClean="0"/>
              <a:t>комн. 430, 434</a:t>
            </a:r>
            <a:r>
              <a:rPr lang="en-US" dirty="0" smtClean="0"/>
              <a:t>,  </a:t>
            </a:r>
            <a:r>
              <a:rPr lang="en-US" b="1" dirty="0" smtClean="0"/>
              <a:t>b@neurobiology.ru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66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338</Words>
  <Application>Microsoft Office PowerPoint</Application>
  <PresentationFormat>Широкоэкранный</PresentationFormat>
  <Paragraphs>58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Prism 7</vt:lpstr>
      <vt:lpstr>Моделирование патологии ЦНС</vt:lpstr>
      <vt:lpstr>Работа с поведенческими моделями</vt:lpstr>
      <vt:lpstr>Работа с гистологическими окрасками мозга</vt:lpstr>
      <vt:lpstr>Список тем для выполнения дипломной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Fox101</dc:creator>
  <cp:lastModifiedBy>Dmitry</cp:lastModifiedBy>
  <cp:revision>11</cp:revision>
  <dcterms:created xsi:type="dcterms:W3CDTF">2018-12-11T12:49:21Z</dcterms:created>
  <dcterms:modified xsi:type="dcterms:W3CDTF">2021-01-22T11:44:45Z</dcterms:modified>
</cp:coreProperties>
</file>